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4"/>
    <p:sldMasterId id="2147483662" r:id="rId5"/>
    <p:sldMasterId id="2147483671" r:id="rId6"/>
    <p:sldMasterId id="2147483680" r:id="rId7"/>
  </p:sldMasterIdLst>
  <p:notesMasterIdLst>
    <p:notesMasterId r:id="rId22"/>
  </p:notesMasterIdLst>
  <p:handoutMasterIdLst>
    <p:handoutMasterId r:id="rId23"/>
  </p:handoutMasterIdLst>
  <p:sldIdLst>
    <p:sldId id="261" r:id="rId8"/>
    <p:sldId id="269" r:id="rId9"/>
    <p:sldId id="270" r:id="rId10"/>
    <p:sldId id="281" r:id="rId11"/>
    <p:sldId id="271" r:id="rId12"/>
    <p:sldId id="272" r:id="rId13"/>
    <p:sldId id="274" r:id="rId14"/>
    <p:sldId id="273" r:id="rId15"/>
    <p:sldId id="282" r:id="rId16"/>
    <p:sldId id="275" r:id="rId17"/>
    <p:sldId id="279" r:id="rId18"/>
    <p:sldId id="277" r:id="rId19"/>
    <p:sldId id="278" r:id="rId20"/>
    <p:sldId id="280" r:id="rId21"/>
  </p:sldIdLst>
  <p:sldSz cx="9144000" cy="6858000" type="screen4x3"/>
  <p:notesSz cx="6973888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y Eline" initials="A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69"/>
    <a:srgbClr val="0D804E"/>
    <a:srgbClr val="00A1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4675" autoAdjust="0"/>
  </p:normalViewPr>
  <p:slideViewPr>
    <p:cSldViewPr>
      <p:cViewPr>
        <p:scale>
          <a:sx n="60" d="100"/>
          <a:sy n="60" d="100"/>
        </p:scale>
        <p:origin x="-730" y="-4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68" y="-96"/>
      </p:cViewPr>
      <p:guideLst>
        <p:guide orient="horz" pos="2909"/>
        <p:guide pos="219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600" cy="461963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49700" y="0"/>
            <a:ext cx="3022600" cy="461963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4336B77B-D4CB-4648-8A75-E15E3BBD8603}" type="datetimeFigureOut">
              <a:rPr lang="en-US" smtClean="0"/>
              <a:t>3/18/2011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22600" cy="461963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49700" y="8772525"/>
            <a:ext cx="3022600" cy="461963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587824CC-72F3-44E6-8FB4-C929D35D8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98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21807" cy="461804"/>
          </a:xfrm>
          <a:prstGeom prst="rect">
            <a:avLst/>
          </a:prstGeom>
        </p:spPr>
        <p:txBody>
          <a:bodyPr vert="horz" lIns="91087" tIns="45543" rIns="91087" bIns="4554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0501" y="0"/>
            <a:ext cx="3021807" cy="461804"/>
          </a:xfrm>
          <a:prstGeom prst="rect">
            <a:avLst/>
          </a:prstGeom>
        </p:spPr>
        <p:txBody>
          <a:bodyPr vert="horz" lIns="91087" tIns="45543" rIns="91087" bIns="45543" rtlCol="0"/>
          <a:lstStyle>
            <a:lvl1pPr algn="r">
              <a:defRPr sz="1200"/>
            </a:lvl1pPr>
          </a:lstStyle>
          <a:p>
            <a:fld id="{55FF2CF9-0A75-498C-A5E0-C890560FC428}" type="datetimeFigureOut">
              <a:rPr lang="en-US" smtClean="0"/>
              <a:pPr/>
              <a:t>3/18/2011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2150"/>
            <a:ext cx="4618038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87" tIns="45543" rIns="91087" bIns="4554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7706" y="4387136"/>
            <a:ext cx="5578478" cy="4156234"/>
          </a:xfrm>
          <a:prstGeom prst="rect">
            <a:avLst/>
          </a:prstGeom>
        </p:spPr>
        <p:txBody>
          <a:bodyPr vert="horz" lIns="91087" tIns="45543" rIns="91087" bIns="4554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72690"/>
            <a:ext cx="3021807" cy="461804"/>
          </a:xfrm>
          <a:prstGeom prst="rect">
            <a:avLst/>
          </a:prstGeom>
        </p:spPr>
        <p:txBody>
          <a:bodyPr vert="horz" lIns="91087" tIns="45543" rIns="91087" bIns="4554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0501" y="8772690"/>
            <a:ext cx="3021807" cy="461804"/>
          </a:xfrm>
          <a:prstGeom prst="rect">
            <a:avLst/>
          </a:prstGeom>
        </p:spPr>
        <p:txBody>
          <a:bodyPr vert="horz" lIns="91087" tIns="45543" rIns="91087" bIns="45543" rtlCol="0" anchor="b"/>
          <a:lstStyle>
            <a:lvl1pPr algn="r">
              <a:defRPr sz="1200"/>
            </a:lvl1pPr>
          </a:lstStyle>
          <a:p>
            <a:fld id="{4B0FDA08-891D-4D24-9337-D12A075AC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72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375" y="2343375"/>
            <a:ext cx="2171250" cy="217125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0" y="0"/>
            <a:ext cx="9144000" cy="677108"/>
          </a:xfrm>
          <a:prstGeom prst="rect">
            <a:avLst/>
          </a:prstGeom>
          <a:solidFill>
            <a:srgbClr val="009969"/>
          </a:solidFill>
        </p:spPr>
        <p:txBody>
          <a:bodyPr wrap="square" lIns="91440" tIns="91440" bIns="91440" rtlCol="0" anchor="ctr" anchorCtr="0">
            <a:spAutoFit/>
          </a:bodyPr>
          <a:lstStyle/>
          <a:p>
            <a:pPr algn="ctr"/>
            <a:r>
              <a:rPr lang="en-US" sz="3200" b="1" spc="300" dirty="0" smtClean="0">
                <a:solidFill>
                  <a:schemeClr val="bg1"/>
                </a:solidFill>
              </a:rPr>
              <a:t>Ohio Department of Transportation</a:t>
            </a:r>
            <a:endParaRPr lang="en-US" sz="3200" b="1" spc="3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009969"/>
          </a:solidFill>
        </p:spPr>
        <p:txBody>
          <a:bodyPr wrap="square" tIns="91440" bIns="91440" rtlCol="0" anchor="ctr" anchorCtr="0">
            <a:spAutoFit/>
          </a:bodyPr>
          <a:lstStyle/>
          <a:p>
            <a:pPr algn="ctr"/>
            <a:r>
              <a:rPr lang="en-US" sz="1800" b="1" spc="300" dirty="0" smtClean="0">
                <a:solidFill>
                  <a:schemeClr val="bg1"/>
                </a:solidFill>
              </a:rPr>
              <a:t>www.transportation.ohio.gov</a:t>
            </a:r>
            <a:endParaRPr lang="en-US" sz="1800" b="1" spc="3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60314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009969"/>
                </a:solidFill>
              </a:rPr>
              <a:t>John R. Kasich, </a:t>
            </a:r>
            <a:r>
              <a:rPr lang="en-US" b="0" i="1" dirty="0" smtClean="0">
                <a:solidFill>
                  <a:srgbClr val="009969"/>
                </a:solidFill>
              </a:rPr>
              <a:t>Governor  </a:t>
            </a:r>
            <a:r>
              <a:rPr lang="en-US" b="0" dirty="0" smtClean="0">
                <a:solidFill>
                  <a:srgbClr val="009969"/>
                </a:solidFill>
              </a:rPr>
              <a:t>  •    Jerry Wray, </a:t>
            </a:r>
            <a:r>
              <a:rPr lang="en-US" b="0" i="1" dirty="0" smtClean="0">
                <a:solidFill>
                  <a:srgbClr val="009969"/>
                </a:solidFill>
              </a:rPr>
              <a:t>Director</a:t>
            </a:r>
            <a:endParaRPr lang="en-US" b="0" i="1" dirty="0">
              <a:solidFill>
                <a:srgbClr val="00996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Tx/>
              <a:buBlip>
                <a:blip r:embed="rId2"/>
              </a:buBlip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8200" y="6248399"/>
            <a:ext cx="7162800" cy="38100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422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886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447800"/>
            <a:ext cx="83058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8200" y="6248399"/>
            <a:ext cx="7162800" cy="38100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53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8200" y="6248399"/>
            <a:ext cx="7162800" cy="38100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806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457200" y="1524000"/>
            <a:ext cx="8153400" cy="44958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8200" y="6248399"/>
            <a:ext cx="7162800" cy="38100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785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457200" y="2209800"/>
            <a:ext cx="8153400" cy="38100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447800"/>
            <a:ext cx="83058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8200" y="6248399"/>
            <a:ext cx="7162800" cy="38100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366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-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8200" y="6248399"/>
            <a:ext cx="7162800" cy="38100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459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02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009969"/>
          </a:solidFill>
          <a:ln w="98425" cmpd="thinThick">
            <a:solidFill>
              <a:srgbClr val="009969"/>
            </a:solidFill>
          </a:ln>
        </p:spPr>
        <p:txBody>
          <a:bodyPr wrap="square" tIns="91440" bIns="91440" rtlCol="0" anchor="ctr" anchorCtr="0">
            <a:spAutoFit/>
          </a:bodyPr>
          <a:lstStyle/>
          <a:p>
            <a:pPr algn="ctr"/>
            <a:r>
              <a:rPr lang="en-US" spc="300" dirty="0" smtClean="0">
                <a:solidFill>
                  <a:srgbClr val="FFFFFF"/>
                </a:solidFill>
                <a:latin typeface="Copperplate Gothic Bold" pitchFamily="34" charset="0"/>
              </a:rPr>
              <a:t>www.transportation.ohio.gov</a:t>
            </a:r>
            <a:endParaRPr lang="en-US" spc="300" dirty="0">
              <a:solidFill>
                <a:srgbClr val="FFFFFF"/>
              </a:solidFill>
              <a:latin typeface="Copperplate Gothic Bold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7160" y="6031468"/>
            <a:ext cx="8869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915400" algn="r"/>
              </a:tabLst>
            </a:pPr>
            <a:r>
              <a:rPr lang="en-US" sz="1400" b="1" dirty="0" smtClean="0">
                <a:solidFill>
                  <a:srgbClr val="009969"/>
                </a:solidFill>
                <a:latin typeface="Copperplate Gothic Light" pitchFamily="34" charset="0"/>
                <a:ea typeface="Times New Roman"/>
                <a:cs typeface="CopprplGoth Bd BT"/>
              </a:rPr>
              <a:t>John R. Kasich, </a:t>
            </a:r>
            <a:r>
              <a:rPr lang="en-US" sz="1400" dirty="0" smtClean="0">
                <a:solidFill>
                  <a:srgbClr val="009969"/>
                </a:solidFill>
                <a:latin typeface="Copperplate Gothic Light" pitchFamily="34" charset="0"/>
                <a:ea typeface="Times New Roman"/>
                <a:cs typeface="CopprplGoth Bd BT"/>
              </a:rPr>
              <a:t>Governor	</a:t>
            </a:r>
            <a:r>
              <a:rPr lang="en-US" sz="1400" b="1" dirty="0" smtClean="0">
                <a:solidFill>
                  <a:srgbClr val="009969"/>
                </a:solidFill>
                <a:latin typeface="Copperplate Gothic Light" pitchFamily="34" charset="0"/>
                <a:ea typeface="Times New Roman"/>
                <a:cs typeface="CopprplGoth Bd BT"/>
              </a:rPr>
              <a:t>Jerry Wray, </a:t>
            </a:r>
            <a:r>
              <a:rPr lang="en-US" sz="1400" dirty="0" smtClean="0">
                <a:solidFill>
                  <a:srgbClr val="009969"/>
                </a:solidFill>
                <a:latin typeface="Copperplate Gothic Light" pitchFamily="34" charset="0"/>
                <a:ea typeface="Times New Roman"/>
                <a:cs typeface="CopprplGoth Bd BT"/>
              </a:rPr>
              <a:t>Director</a:t>
            </a:r>
            <a:endParaRPr lang="en-US" sz="1400" dirty="0">
              <a:solidFill>
                <a:srgbClr val="009969"/>
              </a:solidFill>
              <a:latin typeface="Copperplate Gothic Light" pitchFamily="34" charset="0"/>
              <a:ea typeface="Times New Roman"/>
              <a:cs typeface="CopprplGoth Bd BT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1449388" y="26320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2743200" algn="ctr"/>
                <a:tab pos="5486400" algn="r"/>
              </a:tabLst>
            </a:pPr>
            <a:endParaRPr 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763286"/>
          </a:xfrm>
          <a:prstGeom prst="rect">
            <a:avLst/>
          </a:prstGeom>
          <a:solidFill>
            <a:srgbClr val="009969"/>
          </a:solidFill>
          <a:ln w="127000" cmpd="thinThick">
            <a:solidFill>
              <a:srgbClr val="009969"/>
            </a:solidFill>
          </a:ln>
        </p:spPr>
        <p:txBody>
          <a:bodyPr wrap="square" lIns="0" tIns="274320" rIns="0" bIns="91440" anchor="ctr" anchorCtr="0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</a:tabLst>
            </a:pPr>
            <a:r>
              <a:rPr lang="en-US" sz="3200" dirty="0" smtClean="0">
                <a:solidFill>
                  <a:srgbClr val="FFFFFF"/>
                </a:solidFill>
                <a:latin typeface="Copperplate Gothic Bold" pitchFamily="34" charset="0"/>
                <a:ea typeface="Times New Roman"/>
                <a:cs typeface="CopprplGoth Bd BT"/>
              </a:rPr>
              <a:t>Ohio Department of 	Transportation</a:t>
            </a:r>
            <a:endParaRPr lang="en-US" sz="3200" dirty="0">
              <a:solidFill>
                <a:srgbClr val="FFFFFF"/>
              </a:solidFill>
              <a:latin typeface="Copperplate Gothic Bold" pitchFamily="34" charset="0"/>
              <a:ea typeface="Times New Roman"/>
              <a:cs typeface="CopprplGoth Bd BT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59080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38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latin typeface="Copperplate Gothic Light" pitchFamily="34" charset="0"/>
              </a:defRPr>
            </a:lvl1pPr>
            <a:lvl2pPr>
              <a:defRPr>
                <a:latin typeface="Copperplate Gothic Light" pitchFamily="34" charset="0"/>
              </a:defRPr>
            </a:lvl2pPr>
            <a:lvl3pPr>
              <a:defRPr>
                <a:latin typeface="Copperplate Gothic Light" pitchFamily="34" charset="0"/>
              </a:defRPr>
            </a:lvl3pPr>
            <a:lvl4pPr>
              <a:defRPr>
                <a:latin typeface="Copperplate Gothic Light" pitchFamily="34" charset="0"/>
              </a:defRPr>
            </a:lvl4pPr>
            <a:lvl5pPr>
              <a:defRPr>
                <a:latin typeface="Copperplate Gothic Ligh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53440" y="6324600"/>
            <a:ext cx="737616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895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886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447800"/>
            <a:ext cx="8305800" cy="609600"/>
          </a:xfrm>
        </p:spPr>
        <p:txBody>
          <a:bodyPr/>
          <a:lstStyle>
            <a:lvl1pPr algn="ctr">
              <a:buNone/>
              <a:defRPr sz="2400" b="0" i="1" u="sng" baseline="0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>
          <a:xfrm>
            <a:off x="853440" y="6324600"/>
            <a:ext cx="737616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4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tIns="27432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Tx/>
              <a:buBlip>
                <a:blip r:embed="rId2"/>
              </a:buBlip>
              <a:defRPr b="1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1614" y="6346612"/>
            <a:ext cx="6940786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1" spc="100" baseline="0">
                <a:solidFill>
                  <a:srgbClr val="009969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53440" y="6324600"/>
            <a:ext cx="737616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10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457200" y="1524000"/>
            <a:ext cx="8153400" cy="44958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53440" y="6324600"/>
            <a:ext cx="737616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041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457200" y="2209800"/>
            <a:ext cx="8153400" cy="38100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447800"/>
            <a:ext cx="83058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53440" y="6324600"/>
            <a:ext cx="737616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641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-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53440" y="6324600"/>
            <a:ext cx="737616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363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136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0827" cy="68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24000"/>
            <a:ext cx="7772400" cy="4419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b="0" dirty="0" smtClean="0"/>
              <a:t>First </a:t>
            </a:r>
            <a:r>
              <a:rPr lang="en-US" sz="3200" b="0" dirty="0" err="1" smtClean="0"/>
              <a:t>Lastname</a:t>
            </a:r>
            <a:r>
              <a:rPr lang="en-US" sz="3200" b="0" dirty="0" smtClean="0"/>
              <a:t/>
            </a:r>
            <a:br>
              <a:rPr lang="en-US" sz="3200" b="0" dirty="0" smtClean="0"/>
            </a:br>
            <a:r>
              <a:rPr lang="en-US" sz="3200" b="0" dirty="0" smtClean="0"/>
              <a:t>Title</a:t>
            </a:r>
            <a:br>
              <a:rPr lang="en-US" sz="3200" b="0" dirty="0" smtClean="0"/>
            </a:br>
            <a:r>
              <a:rPr lang="en-US" sz="3200" b="0" dirty="0" smtClean="0"/>
              <a:t>Division, Office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85800" y="6019800"/>
            <a:ext cx="7772400" cy="609600"/>
          </a:xfrm>
        </p:spPr>
        <p:txBody>
          <a:bodyPr rtlCol="0" anchor="ctr" anchorCtr="0">
            <a:normAutofit/>
          </a:bodyPr>
          <a:lstStyle>
            <a:lvl1pPr marL="0" indent="0" algn="ctr">
              <a:spcBef>
                <a:spcPts val="0"/>
              </a:spcBef>
              <a:defRPr sz="2400" baseline="0">
                <a:latin typeface="Georgia" pitchFamily="18" charset="0"/>
              </a:defRPr>
            </a:lvl1pPr>
          </a:lstStyle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Month 0, 2011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38200" y="457200"/>
            <a:ext cx="8077200" cy="6400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43200" algn="ctr"/>
                <a:tab pos="5486400" algn="r"/>
              </a:tabLst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pperplate Gothic Bold" pitchFamily="34" charset="0"/>
                <a:ea typeface="Times New Roman"/>
                <a:cs typeface="CopprplGoth Bd BT"/>
              </a:rPr>
              <a:t>Ohio Department of 	Transportation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19100" y="1066800"/>
            <a:ext cx="8420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8175625" algn="r"/>
              </a:tabLst>
            </a:pPr>
            <a:r>
              <a:rPr lang="en-US" sz="1600" b="0" dirty="0" smtClean="0">
                <a:solidFill>
                  <a:srgbClr val="009969"/>
                </a:solidFill>
                <a:latin typeface="Copperplate Gothic Bold" pitchFamily="34" charset="0"/>
              </a:rPr>
              <a:t>John R. Kasich, Governor 	Jerry</a:t>
            </a:r>
            <a:r>
              <a:rPr lang="en-US" sz="1600" b="0" baseline="0" dirty="0" smtClean="0">
                <a:solidFill>
                  <a:srgbClr val="009969"/>
                </a:solidFill>
                <a:latin typeface="Copperplate Gothic Bold" pitchFamily="34" charset="0"/>
              </a:rPr>
              <a:t> Wray, Director</a:t>
            </a:r>
            <a:endParaRPr lang="en-US" sz="1600" b="0" dirty="0">
              <a:solidFill>
                <a:srgbClr val="009969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321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8200" y="6248399"/>
            <a:ext cx="7162800" cy="38100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73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886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447800"/>
            <a:ext cx="83058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8200" y="6248399"/>
            <a:ext cx="7162800" cy="38100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57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8200" y="6248399"/>
            <a:ext cx="7162800" cy="38100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77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457200" y="1524000"/>
            <a:ext cx="8153400" cy="44958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8200" y="6248399"/>
            <a:ext cx="7162800" cy="38100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608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447800"/>
            <a:ext cx="8229600" cy="609600"/>
          </a:xfrm>
        </p:spPr>
        <p:txBody>
          <a:bodyPr/>
          <a:lstStyle>
            <a:lvl1pPr algn="ctr">
              <a:buNone/>
              <a:defRPr sz="2400" b="1" i="1" u="sng" baseline="0">
                <a:latin typeface="+mn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1614" y="6346612"/>
            <a:ext cx="6940786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1" spc="100" baseline="0">
                <a:solidFill>
                  <a:srgbClr val="009969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457200" y="2209800"/>
            <a:ext cx="8153400" cy="38100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447800"/>
            <a:ext cx="83058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8200" y="6248399"/>
            <a:ext cx="7162800" cy="38100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311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-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8200" y="6248399"/>
            <a:ext cx="7162800" cy="38100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7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111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1614" y="6346612"/>
            <a:ext cx="6940786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1" spc="100" baseline="0">
                <a:solidFill>
                  <a:srgbClr val="009969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457200" y="1524000"/>
            <a:ext cx="8153400" cy="44958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1614" y="6346612"/>
            <a:ext cx="6940786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1" spc="100" baseline="0">
                <a:solidFill>
                  <a:srgbClr val="009969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457200" y="2209800"/>
            <a:ext cx="8153400" cy="38100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 smtClean="0"/>
              <a:t>Column One</a:t>
            </a:r>
          </a:p>
          <a:p>
            <a:r>
              <a:rPr lang="en-US" dirty="0" smtClean="0"/>
              <a:t>1</a:t>
            </a:r>
          </a:p>
          <a:p>
            <a:pPr lvl="1"/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b</a:t>
            </a:r>
          </a:p>
          <a:p>
            <a:pPr lvl="2"/>
            <a:r>
              <a:rPr lang="en-US" dirty="0" err="1" smtClean="0"/>
              <a:t>i</a:t>
            </a:r>
            <a:endParaRPr lang="en-US" dirty="0" smtClean="0"/>
          </a:p>
          <a:p>
            <a:pPr lvl="2"/>
            <a:r>
              <a:rPr lang="en-US" dirty="0" smtClean="0"/>
              <a:t>Ii</a:t>
            </a:r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Column Two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447800"/>
            <a:ext cx="83058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 smtClean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1614" y="6346612"/>
            <a:ext cx="6940786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1" spc="100" baseline="0">
                <a:solidFill>
                  <a:srgbClr val="009969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-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1614" y="6346612"/>
            <a:ext cx="6940786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1" spc="100" baseline="0">
                <a:solidFill>
                  <a:srgbClr val="009969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" y="0"/>
            <a:ext cx="914082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76600"/>
            <a:ext cx="7772400" cy="2362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85800" y="6019800"/>
            <a:ext cx="7772400" cy="457200"/>
          </a:xfrm>
        </p:spPr>
        <p:txBody>
          <a:bodyPr rtlCol="0" anchor="ctr" anchorCtr="0">
            <a:normAutofit/>
          </a:bodyPr>
          <a:lstStyle>
            <a:lvl1pPr algn="ctr">
              <a:defRPr sz="2400">
                <a:latin typeface="+mj-lt"/>
              </a:defRPr>
            </a:lvl1pPr>
          </a:lstStyle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Click to add subtitle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04800" y="419100"/>
            <a:ext cx="8534400" cy="647700"/>
          </a:xfrm>
          <a:prstGeom prst="rect">
            <a:avLst/>
          </a:prstGeom>
          <a:noFill/>
        </p:spPr>
        <p:txBody>
          <a:bodyPr wrap="none" lIns="0" tIns="0" rIns="0" bIns="18288" rtlCol="0" anchor="ctr" anchorCtr="0">
            <a:noAutofit/>
          </a:bodyPr>
          <a:lstStyle/>
          <a:p>
            <a:pPr algn="ctr"/>
            <a:r>
              <a:rPr lang="en-US" sz="3200" b="0" dirty="0" smtClean="0">
                <a:solidFill>
                  <a:schemeClr val="bg1"/>
                </a:solidFill>
                <a:latin typeface="Copperplate Gothic Bold" pitchFamily="34" charset="0"/>
              </a:rPr>
              <a:t>Ohio Department of Transportation</a:t>
            </a:r>
            <a:endParaRPr lang="en-US" sz="3200" b="0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419100" y="1066800"/>
            <a:ext cx="8420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8175625" algn="r"/>
              </a:tabLst>
            </a:pPr>
            <a:r>
              <a:rPr lang="en-US" sz="1600" b="0" dirty="0" smtClean="0">
                <a:solidFill>
                  <a:srgbClr val="009969"/>
                </a:solidFill>
                <a:latin typeface="Copperplate Gothic Bold" pitchFamily="34" charset="0"/>
              </a:rPr>
              <a:t>John R. Kasich, Governor 	Jerry</a:t>
            </a:r>
            <a:r>
              <a:rPr lang="en-US" sz="1600" b="0" baseline="0" dirty="0" smtClean="0">
                <a:solidFill>
                  <a:srgbClr val="009969"/>
                </a:solidFill>
                <a:latin typeface="Copperplate Gothic Bold" pitchFamily="34" charset="0"/>
              </a:rPr>
              <a:t> Wray, Director</a:t>
            </a:r>
            <a:endParaRPr lang="en-US" sz="1600" b="0" dirty="0">
              <a:solidFill>
                <a:srgbClr val="009969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93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gi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2.gif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.emf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2.gif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2.gif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7.emf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199632"/>
            <a:ext cx="9144000" cy="658368"/>
          </a:xfrm>
          <a:prstGeom prst="rect">
            <a:avLst/>
          </a:prstGeom>
          <a:solidFill>
            <a:schemeClr val="bg1"/>
          </a:solidFill>
        </p:spPr>
        <p:txBody>
          <a:bodyPr wrap="square" tIns="91440" bIns="91440" rtlCol="0" anchor="ctr" anchorCtr="0">
            <a:spAutoFit/>
          </a:bodyPr>
          <a:lstStyle/>
          <a:p>
            <a:pPr algn="ctr"/>
            <a:r>
              <a:rPr lang="en-US" sz="1800" b="1" spc="300" dirty="0" smtClean="0">
                <a:solidFill>
                  <a:schemeClr val="bg1"/>
                </a:solidFill>
              </a:rPr>
              <a:t>www.transportation.ohio.gov</a:t>
            </a:r>
            <a:endParaRPr lang="en-US" sz="1800" b="1" spc="300" dirty="0">
              <a:solidFill>
                <a:schemeClr val="bg1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182880" rIns="36576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228600" y="6262792"/>
            <a:ext cx="533400" cy="533400"/>
          </a:xfrm>
          <a:prstGeom prst="ellipse">
            <a:avLst/>
          </a:prstGeom>
          <a:solidFill>
            <a:srgbClr val="00996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rmAutofit/>
          </a:bodyPr>
          <a:lstStyle/>
          <a:p>
            <a:pPr algn="ctr">
              <a:defRPr/>
            </a:pPr>
            <a:fld id="{E39B0399-9EE4-40D6-92E9-F4A1F2E78343}" type="slidenum">
              <a:rPr lang="en-US"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ctr">
                <a:defRPr/>
              </a:pPr>
              <a:t>‹#›</a:t>
            </a:fld>
            <a:endParaRPr lang="en-US" sz="14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1614" y="6346612"/>
            <a:ext cx="6940786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1" spc="100" baseline="0">
                <a:solidFill>
                  <a:srgbClr val="009969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6200" y="5607472"/>
            <a:ext cx="1188720" cy="11887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8" r:id="rId3"/>
    <p:sldLayoutId id="2147483656" r:id="rId4"/>
    <p:sldLayoutId id="2147483659" r:id="rId5"/>
    <p:sldLayoutId id="2147483660" r:id="rId6"/>
    <p:sldLayoutId id="2147483657" r:id="rId7"/>
    <p:sldLayoutId id="2147483661" r:id="rId8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0">
          <a:solidFill>
            <a:srgbClr val="009969"/>
          </a:solidFill>
          <a:latin typeface="Arial Black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6" y="6179131"/>
            <a:ext cx="8577067" cy="519536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8077200" y="6219825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rmAutofit/>
          </a:bodyPr>
          <a:lstStyle/>
          <a:p>
            <a:pPr algn="ctr">
              <a:defRPr/>
            </a:pPr>
            <a:fld id="{E39B0399-9EE4-40D6-92E9-F4A1F2E78343}" type="slidenum">
              <a:rPr lang="en-US" b="1">
                <a:solidFill>
                  <a:srgbClr val="009969"/>
                </a:solidFill>
                <a:latin typeface="Georgia" pitchFamily="18" charset="0"/>
              </a:rPr>
              <a:pPr algn="ctr">
                <a:defRPr/>
              </a:pPr>
              <a:t>‹#›</a:t>
            </a:fld>
            <a:endParaRPr lang="en-US" b="1" dirty="0">
              <a:solidFill>
                <a:srgbClr val="009969"/>
              </a:solidFill>
              <a:latin typeface="Georgia" pitchFamily="18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8200" y="6248399"/>
            <a:ext cx="7162800" cy="38100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878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288024"/>
            <a:ext cx="9144000" cy="438912"/>
          </a:xfrm>
          <a:prstGeom prst="rect">
            <a:avLst/>
          </a:prstGeom>
          <a:solidFill>
            <a:schemeClr val="bg1"/>
          </a:solidFill>
          <a:ln w="63500" cmpd="thinThick">
            <a:solidFill>
              <a:schemeClr val="bg1"/>
            </a:solidFill>
          </a:ln>
        </p:spPr>
        <p:txBody>
          <a:bodyPr wrap="square" tIns="91440" bIns="91440" rtlCol="0" anchor="ctr" anchorCtr="0">
            <a:spAutoFit/>
          </a:bodyPr>
          <a:lstStyle/>
          <a:p>
            <a:pPr algn="ctr"/>
            <a:r>
              <a:rPr lang="en-US" b="1" spc="300" dirty="0" smtClean="0">
                <a:solidFill>
                  <a:srgbClr val="FFFFFF"/>
                </a:solidFill>
              </a:rPr>
              <a:t>www.transportation.ohio.gov</a:t>
            </a:r>
            <a:endParaRPr lang="en-US" b="1" spc="300" dirty="0">
              <a:solidFill>
                <a:srgbClr val="FFFFFF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63500" cmpd="thinThick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8229600" y="6324600"/>
            <a:ext cx="4572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defRPr/>
            </a:pPr>
            <a:fld id="{E39B0399-9EE4-40D6-92E9-F4A1F2E78343}" type="slidenum">
              <a:rPr lang="en-US" sz="1400" b="0">
                <a:solidFill>
                  <a:srgbClr val="009969"/>
                </a:solidFill>
                <a:latin typeface="Copperplate Gothic Bold" pitchFamily="34" charset="0"/>
              </a:rPr>
              <a:pPr algn="ctr">
                <a:defRPr/>
              </a:pPr>
              <a:t>‹#›</a:t>
            </a:fld>
            <a:endParaRPr lang="en-US" sz="1400" b="0" dirty="0">
              <a:solidFill>
                <a:srgbClr val="009969"/>
              </a:solidFill>
              <a:latin typeface="Copperplate Gothic Bold" pitchFamily="34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53440" y="6324600"/>
            <a:ext cx="7376160" cy="365760"/>
          </a:xfrm>
          <a:prstGeom prst="rect">
            <a:avLst/>
          </a:prstGeom>
          <a:ln/>
        </p:spPr>
        <p:txBody>
          <a:bodyPr tIns="0" bIns="0" anchor="ctr" anchorCtr="0">
            <a:normAutofit/>
          </a:bodyPr>
          <a:lstStyle>
            <a:lvl1pPr algn="l">
              <a:defRPr sz="1400" b="0">
                <a:solidFill>
                  <a:srgbClr val="009969"/>
                </a:solidFill>
                <a:latin typeface="Copperplate Gothic Bold" pitchFamily="34" charset="0"/>
              </a:defRPr>
            </a:lvl1pPr>
          </a:lstStyle>
          <a:p>
            <a:pPr algn="ctr">
              <a:defRPr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14" y="6301740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58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400" b="0">
          <a:ln>
            <a:noFill/>
          </a:ln>
          <a:solidFill>
            <a:schemeClr val="bg1"/>
          </a:solidFill>
          <a:latin typeface="Copperplate Gothic Bold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3200" b="0">
          <a:solidFill>
            <a:schemeClr val="bg1"/>
          </a:solidFill>
          <a:latin typeface="+mj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6179131"/>
            <a:ext cx="8577072" cy="519536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8077200" y="6248399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 anchorCtr="0"/>
          <a:lstStyle/>
          <a:p>
            <a:pPr algn="ctr">
              <a:defRPr/>
            </a:pPr>
            <a:fld id="{E39B0399-9EE4-40D6-92E9-F4A1F2E78343}" type="slidenum">
              <a:rPr lang="en-US" b="1">
                <a:solidFill>
                  <a:srgbClr val="009969"/>
                </a:solidFill>
                <a:latin typeface="Georgia" pitchFamily="18" charset="0"/>
              </a:rPr>
              <a:pPr algn="ctr">
                <a:defRPr/>
              </a:pPr>
              <a:t>‹#›</a:t>
            </a:fld>
            <a:endParaRPr lang="en-US" b="1" dirty="0">
              <a:solidFill>
                <a:srgbClr val="009969"/>
              </a:solidFill>
              <a:latin typeface="Georgia" pitchFamily="18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38200" y="6248399"/>
            <a:ext cx="7162800" cy="38100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92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>
          <a:solidFill>
            <a:schemeClr val="bg1"/>
          </a:solidFill>
          <a:latin typeface="+mj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800">
          <a:solidFill>
            <a:schemeClr val="bg1"/>
          </a:solidFill>
          <a:latin typeface="+mj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400">
          <a:solidFill>
            <a:schemeClr val="bg1"/>
          </a:solidFill>
          <a:latin typeface="+mj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000">
          <a:solidFill>
            <a:schemeClr val="bg1"/>
          </a:solidFill>
          <a:latin typeface="+mj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1"/>
        </a:buBlip>
        <a:defRPr sz="2000">
          <a:solidFill>
            <a:schemeClr val="bg1"/>
          </a:solidFill>
          <a:latin typeface="+mj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-38100" y="762000"/>
            <a:ext cx="9220200" cy="914400"/>
          </a:xfrm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2011 Conaway conference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4294967295"/>
          </p:nvPr>
        </p:nvSpPr>
        <p:spPr>
          <a:xfrm>
            <a:off x="685800" y="1676400"/>
            <a:ext cx="7772400" cy="914400"/>
          </a:xfrm>
        </p:spPr>
        <p:txBody>
          <a:bodyPr anchor="ctr" anchorCtr="0"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/>
                </a:solidFill>
                <a:latin typeface="Copperplate Gothic Light" pitchFamily="34" charset="0"/>
              </a:rPr>
              <a:t>Army Corps of Engineers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/>
                </a:solidFill>
                <a:latin typeface="Copperplate Gothic Light" pitchFamily="34" charset="0"/>
              </a:rPr>
              <a:t>404 Permit compliance inspections</a:t>
            </a:r>
            <a:endParaRPr lang="en-US" dirty="0">
              <a:solidFill>
                <a:schemeClr val="tx1"/>
              </a:solidFill>
              <a:latin typeface="Copperplate Gothic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17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22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-514350" y="971550"/>
            <a:ext cx="59436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8"/>
          <a:stretch/>
        </p:blipFill>
        <p:spPr bwMode="auto">
          <a:xfrm rot="16200000">
            <a:off x="4012746" y="1190625"/>
            <a:ext cx="6019800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02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22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2643" y="25400"/>
            <a:ext cx="8305800" cy="61395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85800" y="152400"/>
            <a:ext cx="3581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832.06 Causeways and Access Fills (Stream and River Crossings and Fills). Fording  of streams and rivers is not allowed.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99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22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3486150" y="514350"/>
            <a:ext cx="6172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304800"/>
            <a:ext cx="3962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/>
          </a:p>
          <a:p>
            <a:r>
              <a:rPr lang="en-US" b="1" dirty="0" smtClean="0"/>
              <a:t>832.07 </a:t>
            </a:r>
            <a:r>
              <a:rPr lang="en-US" b="1" dirty="0"/>
              <a:t>Causeway and Access Fills Construction and </a:t>
            </a:r>
            <a:r>
              <a:rPr lang="en-US" b="1" dirty="0" smtClean="0"/>
              <a:t>Payment</a:t>
            </a:r>
          </a:p>
          <a:p>
            <a:r>
              <a:rPr lang="en-US" dirty="0" smtClean="0"/>
              <a:t>For </a:t>
            </a:r>
            <a:r>
              <a:rPr lang="en-US" dirty="0"/>
              <a:t>all fill and surface material placed in the channel, around the culverts, or on the surface </a:t>
            </a:r>
            <a:r>
              <a:rPr lang="en-US" dirty="0" smtClean="0"/>
              <a:t>of the </a:t>
            </a:r>
            <a:r>
              <a:rPr lang="en-US" b="1" dirty="0">
                <a:solidFill>
                  <a:schemeClr val="bg1"/>
                </a:solidFill>
              </a:rPr>
              <a:t>causeway and access fills furnish clean, non-erodible, nontoxic </a:t>
            </a:r>
            <a:r>
              <a:rPr lang="en-US" b="1" dirty="0" smtClean="0">
                <a:solidFill>
                  <a:schemeClr val="bg1"/>
                </a:solidFill>
              </a:rPr>
              <a:t>dumped </a:t>
            </a:r>
            <a:r>
              <a:rPr lang="en-US" b="1" dirty="0">
                <a:solidFill>
                  <a:schemeClr val="bg1"/>
                </a:solidFill>
              </a:rPr>
              <a:t>rock fill,</a:t>
            </a:r>
            <a:r>
              <a:rPr lang="en-US" dirty="0"/>
              <a:t> Type B, </a:t>
            </a:r>
            <a:r>
              <a:rPr lang="en-US" dirty="0" smtClean="0"/>
              <a:t>C or </a:t>
            </a:r>
            <a:r>
              <a:rPr lang="en-US" dirty="0"/>
              <a:t>D, as specified in C&amp;MS 703.19.B. Extend rock fill up the slope from original stream </a:t>
            </a:r>
            <a:r>
              <a:rPr lang="en-US" dirty="0" smtClean="0"/>
              <a:t>bank for </a:t>
            </a:r>
            <a:r>
              <a:rPr lang="en-US" dirty="0"/>
              <a:t>50 feet (10 m) to catch and remove erodible material from equipment.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82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2245.JPG"/>
          <p:cNvPicPr>
            <a:picLocks noGrp="1" noChangeAspect="1"/>
          </p:cNvPicPr>
          <p:nvPr isPhoto="1"/>
        </p:nvPicPr>
        <p:blipFill rotWithShape="1">
          <a:blip r:embed="rId2" cstate="print">
            <a:lum/>
          </a:blip>
          <a:srcRect l="-9365" r="13809"/>
          <a:stretch/>
        </p:blipFill>
        <p:spPr>
          <a:xfrm rot="16200000">
            <a:off x="3295649" y="1009648"/>
            <a:ext cx="65532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304800"/>
            <a:ext cx="4038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For all fill and surface material placed in the channel, around the culverts, or on the surface </a:t>
            </a:r>
            <a:r>
              <a:rPr lang="en-US" dirty="0" smtClean="0"/>
              <a:t>of the </a:t>
            </a:r>
            <a:r>
              <a:rPr lang="en-US" dirty="0"/>
              <a:t>causeway and access </a:t>
            </a:r>
            <a:r>
              <a:rPr lang="en-US" dirty="0" smtClean="0"/>
              <a:t>fills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b="1" dirty="0">
                <a:solidFill>
                  <a:schemeClr val="bg1"/>
                </a:solidFill>
              </a:rPr>
              <a:t>furnish clean, </a:t>
            </a:r>
            <a:r>
              <a:rPr lang="en-US" b="1" dirty="0" smtClean="0">
                <a:solidFill>
                  <a:schemeClr val="bg1"/>
                </a:solidFill>
              </a:rPr>
              <a:t>non-erodible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smtClean="0">
                <a:solidFill>
                  <a:schemeClr val="bg1"/>
                </a:solidFill>
              </a:rPr>
              <a:t>nontoxic, </a:t>
            </a:r>
            <a:r>
              <a:rPr lang="en-US" b="1" dirty="0">
                <a:solidFill>
                  <a:schemeClr val="bg1"/>
                </a:solidFill>
              </a:rPr>
              <a:t>dumped rock fill, Type B, </a:t>
            </a:r>
            <a:r>
              <a:rPr lang="en-US" b="1" dirty="0" smtClean="0">
                <a:solidFill>
                  <a:schemeClr val="bg1"/>
                </a:solidFill>
              </a:rPr>
              <a:t>C or </a:t>
            </a:r>
            <a:r>
              <a:rPr lang="en-US" b="1" dirty="0">
                <a:solidFill>
                  <a:schemeClr val="bg1"/>
                </a:solidFill>
              </a:rPr>
              <a:t>D, as specified in C&amp;MS 703.19.B.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590800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703.19 B</a:t>
            </a:r>
            <a:r>
              <a:rPr lang="en-US" b="1" dirty="0"/>
              <a:t>  </a:t>
            </a:r>
            <a:r>
              <a:rPr lang="en-US" b="1" dirty="0" smtClean="0"/>
              <a:t>Dumped </a:t>
            </a:r>
            <a:r>
              <a:rPr lang="en-US" b="1" dirty="0"/>
              <a:t>Rock Fill and Rock Channel Protection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3200400"/>
            <a:ext cx="396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Do not use RPCC with reinforcing steel protruding more than 1 inch (25 mm) beyond the outside surface of the concrete pieces.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72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Reoccurring Deficiencies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00600"/>
          </a:xfrm>
        </p:spPr>
        <p:txBody>
          <a:bodyPr/>
          <a:lstStyle/>
          <a:p>
            <a:r>
              <a:rPr lang="en-US" b="1" dirty="0" smtClean="0"/>
              <a:t>Jurisdictional boundaries identified in the field (as required)</a:t>
            </a:r>
          </a:p>
          <a:p>
            <a:r>
              <a:rPr lang="en-US" b="1" dirty="0" smtClean="0"/>
              <a:t>Exposed Reinforcing steel </a:t>
            </a:r>
          </a:p>
          <a:p>
            <a:r>
              <a:rPr lang="en-US" b="1" dirty="0" smtClean="0"/>
              <a:t>Temp fill consisting of erodible material…encapsulation</a:t>
            </a:r>
          </a:p>
          <a:p>
            <a:r>
              <a:rPr lang="en-US" b="1" dirty="0" smtClean="0"/>
              <a:t>Extent of the permitted fill is reasonably close to the limits described in the permit (volume and footprint)</a:t>
            </a:r>
          </a:p>
          <a:p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5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latin typeface="Georgia" pitchFamily="18" charset="0"/>
              </a:rPr>
              <a:t>ACOE Compliance Inspections</a:t>
            </a:r>
            <a:br>
              <a:rPr lang="en-US" sz="3200" b="1" dirty="0" smtClean="0">
                <a:latin typeface="Georgia" pitchFamily="18" charset="0"/>
              </a:rPr>
            </a:br>
            <a:r>
              <a:rPr lang="en-US" sz="3200" b="1" dirty="0" smtClean="0">
                <a:latin typeface="Georgia" pitchFamily="18" charset="0"/>
              </a:rPr>
              <a:t>2010</a:t>
            </a:r>
            <a:endParaRPr lang="en-US" sz="3200" b="1" dirty="0"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267200"/>
          </a:xfrm>
        </p:spPr>
        <p:txBody>
          <a:bodyPr/>
          <a:lstStyle/>
          <a:p>
            <a:r>
              <a:rPr lang="en-US" b="1" dirty="0" smtClean="0"/>
              <a:t>ODOT Funded ACOE Columbus Office Staff</a:t>
            </a:r>
          </a:p>
          <a:p>
            <a:r>
              <a:rPr lang="en-US" b="1" dirty="0" smtClean="0"/>
              <a:t>ACOE Policy to give notice prior to field visit coordinated through Central Office</a:t>
            </a:r>
          </a:p>
          <a:p>
            <a:r>
              <a:rPr lang="en-US" b="1" dirty="0" smtClean="0"/>
              <a:t>Random projects or complaint driven selection</a:t>
            </a:r>
          </a:p>
          <a:p>
            <a:r>
              <a:rPr lang="en-US" b="1" dirty="0" smtClean="0"/>
              <a:t>14 projects visited in 2010</a:t>
            </a:r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35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Federal Requirement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Annual Budget Justification is based on several internal auditing elements</a:t>
            </a:r>
          </a:p>
          <a:p>
            <a:r>
              <a:rPr lang="en-US" b="1" dirty="0" smtClean="0"/>
              <a:t>A representative amount of 404 Compliance inspections are required annually</a:t>
            </a:r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89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Key Players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447800"/>
            <a:ext cx="4419600" cy="4495800"/>
          </a:xfrm>
        </p:spPr>
        <p:txBody>
          <a:bodyPr/>
          <a:lstStyle/>
          <a:p>
            <a:pPr marL="457200" lvl="1" indent="-457200">
              <a:defRPr/>
            </a:pPr>
            <a:r>
              <a:rPr lang="en-US" sz="1800" b="1" dirty="0" smtClean="0"/>
              <a:t>Army Corps of Engineers 404 Columbus  ODOT  Office</a:t>
            </a:r>
          </a:p>
          <a:p>
            <a:pPr lvl="1" eaLnBrk="1" hangingPunct="1">
              <a:defRPr/>
            </a:pPr>
            <a:r>
              <a:rPr lang="en-US" sz="1800" b="1" dirty="0" smtClean="0"/>
              <a:t>Pete </a:t>
            </a:r>
            <a:r>
              <a:rPr lang="en-US" sz="1800" b="1" dirty="0" err="1" smtClean="0"/>
              <a:t>Clingan</a:t>
            </a:r>
            <a:endParaRPr lang="en-US" sz="1800" b="1" dirty="0" smtClean="0"/>
          </a:p>
          <a:p>
            <a:pPr lvl="1" eaLnBrk="1" hangingPunct="1">
              <a:defRPr/>
            </a:pPr>
            <a:r>
              <a:rPr lang="en-US" sz="1800" b="1" dirty="0" smtClean="0"/>
              <a:t>Bret </a:t>
            </a:r>
            <a:r>
              <a:rPr lang="en-US" sz="1800" b="1" dirty="0" err="1" smtClean="0"/>
              <a:t>Latta</a:t>
            </a:r>
            <a:endParaRPr lang="en-US" sz="1800" b="1" dirty="0" smtClean="0"/>
          </a:p>
          <a:p>
            <a:pPr lvl="1" eaLnBrk="1" hangingPunct="1">
              <a:defRPr/>
            </a:pPr>
            <a:r>
              <a:rPr lang="en-US" sz="1800" b="1" dirty="0" smtClean="0"/>
              <a:t>Tim Long</a:t>
            </a:r>
          </a:p>
          <a:p>
            <a:pPr eaLnBrk="1" hangingPunct="1">
              <a:defRPr/>
            </a:pPr>
            <a:r>
              <a:rPr lang="en-US" sz="1800" b="1" dirty="0" smtClean="0"/>
              <a:t>Ohio EPA 401 WQC Unit</a:t>
            </a:r>
          </a:p>
          <a:p>
            <a:pPr lvl="1" eaLnBrk="1" hangingPunct="1">
              <a:defRPr/>
            </a:pPr>
            <a:r>
              <a:rPr lang="en-US" sz="1800" b="1" dirty="0" smtClean="0"/>
              <a:t>Art Coleman</a:t>
            </a:r>
          </a:p>
          <a:p>
            <a:pPr eaLnBrk="1" hangingPunct="1">
              <a:defRPr/>
            </a:pPr>
            <a:r>
              <a:rPr lang="en-US" sz="1800" b="1" dirty="0" smtClean="0"/>
              <a:t>Federal Fish and Wildlife</a:t>
            </a:r>
          </a:p>
          <a:p>
            <a:pPr lvl="1" eaLnBrk="1" hangingPunct="1">
              <a:defRPr/>
            </a:pPr>
            <a:r>
              <a:rPr lang="en-US" sz="1800" b="1" dirty="0" smtClean="0"/>
              <a:t>Karen </a:t>
            </a:r>
            <a:r>
              <a:rPr lang="en-US" sz="1800" b="1" dirty="0" err="1" smtClean="0"/>
              <a:t>Hallberg</a:t>
            </a:r>
            <a:endParaRPr lang="en-US" sz="1800" b="1" dirty="0" smtClean="0"/>
          </a:p>
          <a:p>
            <a:pPr eaLnBrk="1" hangingPunct="1">
              <a:defRPr/>
            </a:pPr>
            <a:r>
              <a:rPr lang="en-US" sz="1800" b="1" dirty="0" smtClean="0"/>
              <a:t>State Historic Preservation Office</a:t>
            </a:r>
          </a:p>
          <a:p>
            <a:pPr lvl="1" eaLnBrk="1" hangingPunct="1">
              <a:defRPr/>
            </a:pPr>
            <a:r>
              <a:rPr lang="en-US" sz="1800" b="1" dirty="0" smtClean="0"/>
              <a:t>Tom Grooms</a:t>
            </a:r>
          </a:p>
          <a:p>
            <a:pPr lvl="1" eaLnBrk="1" hangingPunct="1">
              <a:defRPr/>
            </a:pPr>
            <a:r>
              <a:rPr lang="en-US" sz="1800" b="1" dirty="0" smtClean="0"/>
              <a:t>Nancy Campbell</a:t>
            </a:r>
          </a:p>
          <a:p>
            <a:pPr marL="457200" lvl="1" indent="0" eaLnBrk="1" hangingPunct="1">
              <a:buFontTx/>
              <a:buNone/>
              <a:defRPr/>
            </a:pPr>
            <a:endParaRPr lang="en-US" sz="1800" b="1" dirty="0" smtClean="0"/>
          </a:p>
        </p:txBody>
      </p:sp>
      <p:pic>
        <p:nvPicPr>
          <p:cNvPr id="9220" name="Picture 2" descr="W:\ExtDrive\Presentations\Photos\FWS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7" y="3665537"/>
            <a:ext cx="9620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 descr="W:\ExtDrive\Presentations\Photos\OEPA 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62993"/>
            <a:ext cx="13716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 descr="W:\ExtDrive\Presentations\Photos\ACOE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95500"/>
            <a:ext cx="11525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886" y="4818062"/>
            <a:ext cx="2743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61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26" name="Picture 2" descr="W:\ExtDrive\4Portage Crain Ave\HPIM20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Complaint Driven Inspection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0825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Complaint Driven Inspection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050" name="Picture 2" descr="W:\ExtDrive\4Portage Crain Ave\CuyRiverCrainAveLowwater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25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20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1295399"/>
            <a:ext cx="6858000" cy="48822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447800" y="15240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Silt fence application appropriate for type of work.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Access to the stream work will require  additional prep.  Equipment is not permitted to work in or from the jurisdictional waterway.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Typical Inspection Findings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78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PIM20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09600" y="0"/>
            <a:ext cx="8138831" cy="61041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76943" y="228600"/>
            <a:ext cx="7957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This small wetland area is at the head of the project drainage. 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area has been disturbed by construction activity.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Perimeter controls are needed to prevent the discharge of sediment from the construction activity to the wetland.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Problems With Compliance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Contractor and Project Staff worked together to modify the 404 permit</a:t>
            </a:r>
          </a:p>
          <a:p>
            <a:r>
              <a:rPr lang="en-US" b="1" dirty="0" smtClean="0"/>
              <a:t>ACOE expedited the Permit Modification</a:t>
            </a:r>
          </a:p>
          <a:p>
            <a:r>
              <a:rPr lang="en-US" b="1" dirty="0" smtClean="0"/>
              <a:t>It was evident from the site conditions that the permit requirements were disregarded</a:t>
            </a:r>
            <a:endParaRPr lang="en-US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65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  <p:bldP spid="2" grpId="0" animBg="1"/>
    </p:bldLst>
  </p:timing>
</p:sld>
</file>

<file path=ppt/theme/theme1.xml><?xml version="1.0" encoding="utf-8"?>
<a:theme xmlns:a="http://schemas.openxmlformats.org/drawingml/2006/main" name="ODOT PowerPoint Templates 2011-All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DOT Master - Old School Zepher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DOT Master - Letterhead Styl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pperplateArial">
      <a:majorFont>
        <a:latin typeface="Copperplate Gothic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DOT Master - New Look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eorgiaArial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B3F82C0E416344BB52A49E32F55FC1" ma:contentTypeVersion="0" ma:contentTypeDescription="Create a new document." ma:contentTypeScope="" ma:versionID="8ddb508e366312baaea4f7099943293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7b4a4f76bea50102067bc7ec8c6d4d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915775-0221-45DF-89D2-9F86C50030F3}"/>
</file>

<file path=customXml/itemProps2.xml><?xml version="1.0" encoding="utf-8"?>
<ds:datastoreItem xmlns:ds="http://schemas.openxmlformats.org/officeDocument/2006/customXml" ds:itemID="{D3BC61EB-F99C-416A-973D-C48194527162}"/>
</file>

<file path=customXml/itemProps3.xml><?xml version="1.0" encoding="utf-8"?>
<ds:datastoreItem xmlns:ds="http://schemas.openxmlformats.org/officeDocument/2006/customXml" ds:itemID="{FF74D340-8406-4DD4-A627-F9B13BC4C155}"/>
</file>

<file path=docProps/app.xml><?xml version="1.0" encoding="utf-8"?>
<Properties xmlns="http://schemas.openxmlformats.org/officeDocument/2006/extended-properties" xmlns:vt="http://schemas.openxmlformats.org/officeDocument/2006/docPropsVTypes">
  <Template>ODOT PowerPoint Templates 2011-All</Template>
  <TotalTime>4483</TotalTime>
  <Words>438</Words>
  <Application>Microsoft Office PowerPoint</Application>
  <PresentationFormat>On-screen Show (4:3)</PresentationFormat>
  <Paragraphs>47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ODOT PowerPoint Templates 2011-All</vt:lpstr>
      <vt:lpstr>ODOT Master - Old School Zepher</vt:lpstr>
      <vt:lpstr>ODOT Master - Letterhead Style</vt:lpstr>
      <vt:lpstr>ODOT Master - New Look</vt:lpstr>
      <vt:lpstr>2011 Conaway conference</vt:lpstr>
      <vt:lpstr>ACOE Compliance Inspections 2010</vt:lpstr>
      <vt:lpstr>Federal Requirement</vt:lpstr>
      <vt:lpstr>Key Players</vt:lpstr>
      <vt:lpstr>Complaint Driven Inspection</vt:lpstr>
      <vt:lpstr>Complaint Driven Inspection</vt:lpstr>
      <vt:lpstr>Typical Inspection Findings</vt:lpstr>
      <vt:lpstr>PowerPoint Presentation</vt:lpstr>
      <vt:lpstr>Problems With Compliance</vt:lpstr>
      <vt:lpstr>PowerPoint Presentation</vt:lpstr>
      <vt:lpstr>PowerPoint Presentation</vt:lpstr>
      <vt:lpstr>PowerPoint Presentation</vt:lpstr>
      <vt:lpstr>PowerPoint Presentation</vt:lpstr>
      <vt:lpstr>Reoccurring Deficiencies</vt:lpstr>
    </vt:vector>
  </TitlesOfParts>
  <Company>Ohio Department of Transportation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2011 Conaway conference</dc:title>
  <dc:creator>Pamela Clawson</dc:creator>
  <cp:lastModifiedBy>Ron Trivisonno</cp:lastModifiedBy>
  <cp:revision>21</cp:revision>
  <cp:lastPrinted>2011-02-15T19:05:33Z</cp:lastPrinted>
  <dcterms:created xsi:type="dcterms:W3CDTF">2011-03-07T19:00:45Z</dcterms:created>
  <dcterms:modified xsi:type="dcterms:W3CDTF">2011-03-18T15:13:54Z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0x01010031B3F82C0E416344BB52A49E32F55FC1</vt:lpwstr>
  </property>
  <property fmtid="{D5CDD505-2E9C-101B-9397-08002B2CF9AE}" pid="3" name="Thumb">
    <vt:lpwstr>http://portal.dot.state.oh.us/Divisions/Communications/images1/PowerPoint.gif2011</vt:lpwstr>
  </property>
  <property fmtid="{D5CDD505-2E9C-101B-9397-08002B2CF9AE}" pid="4" name="Order">
    <vt:r8>3700</vt:r8>
  </property>
  <property fmtid="{D5CDD505-2E9C-101B-9397-08002B2CF9AE}" pid="5" name="PublishingRollupImage">
    <vt:lpwstr>&lt;img alt="PowerPoint" border="0" src="/Divisions/Communications/images1/PowerPoint.gif" style="BORDER: 0px solid; "&gt;</vt:lpwstr>
  </property>
  <property fmtid="{D5CDD505-2E9C-101B-9397-08002B2CF9AE}" pid="6" name="Images">
    <vt:lpwstr>Documents</vt:lpwstr>
  </property>
  <property fmtid="{D5CDD505-2E9C-101B-9397-08002B2CF9AE}" pid="7" name="order0">
    <vt:lpwstr>2</vt:lpwstr>
  </property>
</Properties>
</file>